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99" r:id="rId2"/>
    <p:sldId id="609" r:id="rId3"/>
    <p:sldId id="612" r:id="rId4"/>
    <p:sldId id="613" r:id="rId5"/>
    <p:sldId id="616" r:id="rId6"/>
    <p:sldId id="618" r:id="rId7"/>
    <p:sldId id="630" r:id="rId8"/>
    <p:sldId id="635" r:id="rId9"/>
    <p:sldId id="643" r:id="rId10"/>
    <p:sldId id="645" r:id="rId11"/>
    <p:sldId id="629" r:id="rId12"/>
    <p:sldId id="646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64AE"/>
    <a:srgbClr val="800080"/>
    <a:srgbClr val="33CC33"/>
    <a:srgbClr val="66CCFF"/>
    <a:srgbClr val="FFFF00"/>
    <a:srgbClr val="FF0000"/>
    <a:srgbClr val="FAFE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5" autoAdjust="0"/>
    <p:restoredTop sz="86239" autoAdjust="0"/>
  </p:normalViewPr>
  <p:slideViewPr>
    <p:cSldViewPr snapToGrid="0">
      <p:cViewPr>
        <p:scale>
          <a:sx n="80" d="100"/>
          <a:sy n="80" d="100"/>
        </p:scale>
        <p:origin x="552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312"/>
    </p:cViewPr>
  </p:sorterViewPr>
  <p:notesViewPr>
    <p:cSldViewPr snapToGrid="0">
      <p:cViewPr varScale="1">
        <p:scale>
          <a:sx n="99" d="100"/>
          <a:sy n="99" d="100"/>
        </p:scale>
        <p:origin x="-175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9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9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B05B60F2-0540-154D-8FEC-D218F4ADA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503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088E12B9-70FB-A74F-911F-8162C39161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9947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– Summer 2016</a:t>
            </a:r>
          </a:p>
          <a:p>
            <a:r>
              <a:rPr lang="en-US" dirty="0" smtClean="0"/>
              <a:t>Columbia – Oct</a:t>
            </a:r>
            <a:r>
              <a:rPr lang="en-US" baseline="0" dirty="0" smtClean="0"/>
              <a:t>. 2016</a:t>
            </a:r>
            <a:endParaRPr lang="en-US" dirty="0" smtClean="0"/>
          </a:p>
          <a:p>
            <a:r>
              <a:rPr lang="en-US" dirty="0" smtClean="0"/>
              <a:t>Chinese NAE DIIT – Oct.</a:t>
            </a:r>
            <a:r>
              <a:rPr lang="en-US" baseline="0" dirty="0" smtClean="0"/>
              <a:t> 2016 @ Xian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8E12B9-70FB-A74F-911F-8162C3916167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995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23147D-E6ED-344D-8B21-5CF8E79D1771}" type="slidenum">
              <a:rPr lang="en-US"/>
              <a:pPr/>
              <a:t>11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468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23147D-E6ED-344D-8B21-5CF8E79D1771}" type="slidenum">
              <a:rPr lang="en-US"/>
              <a:pPr/>
              <a:t>12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9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1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8438"/>
            <a:ext cx="2057400" cy="5927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8438"/>
            <a:ext cx="6019800" cy="5927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88" y="198438"/>
            <a:ext cx="5511800" cy="7508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4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881188" y="198438"/>
            <a:ext cx="5511800" cy="7508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65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4938713" y="1619250"/>
            <a:ext cx="3571875" cy="4603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633413" y="1619250"/>
            <a:ext cx="3752850" cy="4603750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88"/>
              </a:spcBef>
              <a:defRPr sz="1688"/>
            </a:lvl1pPr>
            <a:lvl2pPr marL="419100" indent="-209550">
              <a:spcBef>
                <a:spcPts val="1688"/>
              </a:spcBef>
              <a:defRPr sz="1688"/>
            </a:lvl2pPr>
            <a:lvl3pPr marL="628650" indent="-209550">
              <a:spcBef>
                <a:spcPts val="1688"/>
              </a:spcBef>
              <a:defRPr sz="1688"/>
            </a:lvl3pPr>
            <a:lvl4pPr marL="838200" indent="-209550">
              <a:spcBef>
                <a:spcPts val="1688"/>
              </a:spcBef>
              <a:defRPr sz="1688"/>
            </a:lvl4pPr>
            <a:lvl5pPr marL="1047750" indent="-209550">
              <a:spcBef>
                <a:spcPts val="1688"/>
              </a:spcBef>
              <a:defRPr sz="168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4484637" y="6540500"/>
            <a:ext cx="169964" cy="23495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65290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854" y="492905"/>
            <a:ext cx="6618073" cy="750887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2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130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3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122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57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051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81188" y="198438"/>
            <a:ext cx="5511800" cy="75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8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n@cs.unc.edu" TargetMode="External"/><Relationship Id="rId4" Type="http://schemas.openxmlformats.org/officeDocument/2006/relationships/hyperlink" Target="http://www.cs.unc.edu/~lin" TargetMode="External"/><Relationship Id="rId5" Type="http://schemas.openxmlformats.org/officeDocument/2006/relationships/hyperlink" Target="http://gamma.cs.unc.edu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4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video" Target="NULL" TargetMode="External"/><Relationship Id="rId2" Type="http://schemas.microsoft.com/office/2007/relationships/media" Target="../media/media5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youtube.com/watch?v=q_7cd0Gao6U&amp;playnext=1&amp;list=PLD56A0C7765234DCD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_r_LSc5o-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1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0" y="1739900"/>
            <a:ext cx="9144000" cy="723900"/>
          </a:xfrm>
        </p:spPr>
        <p:txBody>
          <a:bodyPr>
            <a:noAutofit/>
          </a:bodyPr>
          <a:lstStyle/>
          <a:p>
            <a:pPr defTabSz="171450" eaLnBrk="1" hangingPunct="1">
              <a:lnSpc>
                <a:spcPts val="5250"/>
              </a:lnSpc>
              <a:spcBef>
                <a:spcPts val="450"/>
              </a:spcBef>
              <a:defRPr sz="10000" b="1">
                <a:latin typeface="Times"/>
                <a:ea typeface="Times"/>
                <a:cs typeface="Times"/>
                <a:sym typeface="Times"/>
              </a:defRPr>
            </a:pPr>
            <a:r>
              <a:rPr lang="en-US" sz="3800" b="1" dirty="0" smtClean="0">
                <a:solidFill>
                  <a:srgbClr val="0064AE"/>
                </a:solidFill>
                <a:latin typeface="Times"/>
                <a:ea typeface="Times"/>
                <a:cs typeface="Times"/>
                <a:sym typeface="Times"/>
              </a:rPr>
              <a:t>Learning via Simulation for Human-Centric Autonomous Systems</a:t>
            </a:r>
            <a:endParaRPr lang="en-US" sz="3800" b="1" dirty="0">
              <a:solidFill>
                <a:srgbClr val="0064A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>
          <a:xfrm>
            <a:off x="146844" y="2254247"/>
            <a:ext cx="8850312" cy="42148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endParaRPr lang="en-US" b="1" dirty="0" smtClean="0">
              <a:solidFill>
                <a:srgbClr val="0070C0"/>
              </a:solidFill>
            </a:endParaRPr>
          </a:p>
          <a:p>
            <a:pPr eaLnBrk="1" hangingPunct="1">
              <a:defRPr/>
            </a:pPr>
            <a:endParaRPr lang="en-US" b="1" dirty="0" smtClean="0">
              <a:solidFill>
                <a:srgbClr val="0070C0"/>
              </a:solidFill>
            </a:endParaRPr>
          </a:p>
          <a:p>
            <a:pPr eaLnBrk="1" hangingPunct="1">
              <a:defRPr/>
            </a:pPr>
            <a:r>
              <a:rPr lang="en-US" b="1" dirty="0" smtClean="0">
                <a:solidFill>
                  <a:srgbClr val="3399FF"/>
                </a:solidFill>
              </a:rPr>
              <a:t>Ming C. Lin</a:t>
            </a:r>
          </a:p>
          <a:p>
            <a:pPr eaLnBrk="1" hangingPunct="1">
              <a:defRPr/>
            </a:pPr>
            <a:r>
              <a:rPr lang="en-US" dirty="0" smtClean="0">
                <a:hlinkClick r:id="rId3"/>
              </a:rPr>
              <a:t>lin@cs.unc.edu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>
                <a:hlinkClick r:id="rId4"/>
              </a:rPr>
              <a:t>http://www.cs.unc.edu/~lin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>
                <a:hlinkClick r:id="rId5"/>
              </a:rPr>
              <a:t>http://gamma.cs.unc.edu/</a:t>
            </a: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sz="750" b="1" dirty="0" smtClean="0"/>
          </a:p>
          <a:p>
            <a:pPr eaLnBrk="1" hangingPunct="1">
              <a:defRPr/>
            </a:pPr>
            <a:r>
              <a:rPr lang="en-US" sz="2200" b="1" dirty="0" smtClean="0"/>
              <a:t> Department of Computer Science</a:t>
            </a:r>
          </a:p>
          <a:p>
            <a:pPr eaLnBrk="1" hangingPunct="1">
              <a:defRPr/>
            </a:pPr>
            <a:r>
              <a:rPr lang="en-US" sz="2200" b="1" dirty="0" smtClean="0"/>
              <a:t>University </a:t>
            </a:r>
            <a:r>
              <a:rPr lang="en-US" sz="2200" b="1" dirty="0"/>
              <a:t>of North Carolina at Chapel </a:t>
            </a:r>
            <a:r>
              <a:rPr lang="en-US" sz="2200" b="1" dirty="0" smtClean="0"/>
              <a:t>Hill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791" end="112795.344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7996" y="4459295"/>
            <a:ext cx="2938217" cy="1652746"/>
          </a:xfrm>
          <a:prstGeom prst="rect">
            <a:avLst/>
          </a:prstGeom>
        </p:spPr>
      </p:pic>
      <p:pic>
        <p:nvPicPr>
          <p:cNvPr id="6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9901" end="75598"/>
                </p14:media>
              </p:ext>
            </p:extLst>
          </p:nvPr>
        </p:nvPicPr>
        <p:blipFill rotWithShape="1">
          <a:blip r:embed="rId6"/>
          <a:srcRect l="5522" r="4920"/>
          <a:stretch>
            <a:fillRect/>
          </a:stretch>
        </p:blipFill>
        <p:spPr>
          <a:xfrm>
            <a:off x="5955044" y="230304"/>
            <a:ext cx="3060620" cy="1761538"/>
          </a:xfrm>
          <a:prstGeom prst="rect">
            <a:avLst/>
          </a:prstGeom>
        </p:spPr>
      </p:pic>
      <p:pic>
        <p:nvPicPr>
          <p:cNvPr id="9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6393" end="27671"/>
                </p14:media>
              </p:ext>
            </p:extLst>
          </p:nvPr>
        </p:nvPicPr>
        <p:blipFill rotWithShape="1">
          <a:blip r:embed="rId6"/>
          <a:srcRect l="5522" r="4920"/>
          <a:stretch>
            <a:fillRect/>
          </a:stretch>
        </p:blipFill>
        <p:spPr>
          <a:xfrm>
            <a:off x="5955043" y="2370020"/>
            <a:ext cx="3060620" cy="1761538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16244" y="866683"/>
            <a:ext cx="5857103" cy="0"/>
          </a:xfrm>
          <a:prstGeom prst="line">
            <a:avLst/>
          </a:prstGeom>
          <a:ln w="19050"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1866" y="330704"/>
            <a:ext cx="6025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itchFamily="-109" charset="0"/>
              </a:rPr>
              <a:t>Motion Planning for Liquid Transfer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0" y="1157349"/>
            <a:ext cx="5662863" cy="532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accent1"/>
              </a:buClr>
              <a:buFont typeface="Wingdings" pitchFamily="-109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Motivation</a:t>
            </a:r>
          </a:p>
          <a:p>
            <a:pPr marL="600075" lvl="1" indent="-257175">
              <a:spcBef>
                <a:spcPct val="20000"/>
              </a:spcBef>
              <a:buClr>
                <a:schemeClr val="accent1"/>
              </a:buClr>
              <a:buFont typeface="Wingdings" pitchFamily="-109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Motion planning for fluid manipulation</a:t>
            </a:r>
          </a:p>
          <a:p>
            <a:pPr marL="600075" lvl="1" indent="-257175">
              <a:spcBef>
                <a:spcPct val="20000"/>
              </a:spcBef>
              <a:buClr>
                <a:schemeClr val="accent1"/>
              </a:buClr>
              <a:buFont typeface="Wingdings" pitchFamily="-109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Application: moving liquid between 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containers</a:t>
            </a:r>
            <a:endParaRPr lang="en-US" sz="2000" dirty="0">
              <a:solidFill>
                <a:srgbClr val="0070C0"/>
              </a:solidFill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pPr marL="257175" indent="-257175">
              <a:spcBef>
                <a:spcPct val="20000"/>
              </a:spcBef>
              <a:buClr>
                <a:schemeClr val="accent1"/>
              </a:buClr>
              <a:buFont typeface="Wingdings" pitchFamily="-109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Challenge</a:t>
            </a:r>
          </a:p>
          <a:p>
            <a:pPr marL="600075" lvl="1" indent="-257175">
              <a:spcBef>
                <a:spcPct val="20000"/>
              </a:spcBef>
              <a:buClr>
                <a:schemeClr val="accent1"/>
              </a:buClr>
              <a:buFont typeface="Wingdings" pitchFamily="-109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Expensive liquid simulation in high-dimensional configuration space</a:t>
            </a:r>
          </a:p>
          <a:p>
            <a:pPr marL="600075" lvl="1" indent="-257175">
              <a:spcBef>
                <a:spcPct val="20000"/>
              </a:spcBef>
              <a:buClr>
                <a:schemeClr val="accent1"/>
              </a:buClr>
              <a:buFont typeface="Wingdings" pitchFamily="-109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Unknown objective function for motion 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planner</a:t>
            </a:r>
            <a:endParaRPr lang="en-US" sz="2000" dirty="0">
              <a:solidFill>
                <a:srgbClr val="0070C0"/>
              </a:solidFill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pPr marL="257175" indent="-257175">
              <a:spcBef>
                <a:spcPct val="20000"/>
              </a:spcBef>
              <a:buClr>
                <a:schemeClr val="accent1"/>
              </a:buClr>
              <a:buFont typeface="Wingdings" pitchFamily="-109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Solution</a:t>
            </a:r>
          </a:p>
          <a:p>
            <a:pPr marL="600075" lvl="1" indent="-257175">
              <a:spcBef>
                <a:spcPct val="20000"/>
              </a:spcBef>
              <a:buClr>
                <a:schemeClr val="accent1"/>
              </a:buClr>
              <a:buFont typeface="Wingdings" pitchFamily="-109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Learn liquid dynamics using system identification</a:t>
            </a:r>
          </a:p>
          <a:p>
            <a:pPr marL="600075" lvl="1" indent="-257175">
              <a:spcBef>
                <a:spcPct val="20000"/>
              </a:spcBef>
              <a:buClr>
                <a:schemeClr val="accent1"/>
              </a:buClr>
              <a:buFont typeface="Wingdings" pitchFamily="-109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Learn liquid transfer controller from successful examples</a:t>
            </a:r>
          </a:p>
          <a:p>
            <a:pPr marL="600075" lvl="1" indent="-257175">
              <a:spcBef>
                <a:spcPct val="20000"/>
              </a:spcBef>
              <a:buClr>
                <a:schemeClr val="accent1"/>
              </a:buClr>
              <a:buFont typeface="Wingdings" pitchFamily="-109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Collect successful examples using stochastic optimization</a:t>
            </a:r>
          </a:p>
          <a:p>
            <a:pPr>
              <a:spcBef>
                <a:spcPct val="20000"/>
              </a:spcBef>
              <a:buClr>
                <a:schemeClr val="accent1"/>
              </a:buClr>
            </a:pPr>
            <a:endParaRPr lang="en-US" sz="2025" dirty="0">
              <a:solidFill>
                <a:schemeClr val="accent1"/>
              </a:solidFill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</a:pPr>
            <a:endParaRPr lang="en-US" sz="2025" dirty="0">
              <a:solidFill>
                <a:schemeClr val="accent1"/>
              </a:solidFill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72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5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62470"/>
            <a:ext cx="8001000" cy="838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Grand Challenges</a:t>
            </a:r>
            <a:endParaRPr lang="en-US" sz="3200" dirty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926" y="1347550"/>
            <a:ext cx="8646695" cy="44196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/>
              <a:t>Estimating </a:t>
            </a:r>
            <a:r>
              <a:rPr lang="en-US" sz="2800" dirty="0"/>
              <a:t>city traffic dynamics for autonomous </a:t>
            </a:r>
            <a:r>
              <a:rPr lang="en-US" sz="2800" dirty="0" smtClean="0"/>
              <a:t>vehicles</a:t>
            </a:r>
            <a:endParaRPr lang="en-US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/>
              <a:t>Predicting </a:t>
            </a:r>
            <a:r>
              <a:rPr lang="en-US" sz="2800" dirty="0"/>
              <a:t>pedestrian behaviors for navigation in a </a:t>
            </a:r>
            <a:r>
              <a:rPr lang="en-US" sz="2800" dirty="0" smtClean="0"/>
              <a:t>dense urban </a:t>
            </a:r>
            <a:r>
              <a:rPr lang="en-US" sz="2800" dirty="0"/>
              <a:t>environment for </a:t>
            </a:r>
            <a:r>
              <a:rPr lang="en-US" sz="2800" dirty="0" smtClean="0"/>
              <a:t>HRI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/>
              <a:t>Avoiding </a:t>
            </a:r>
            <a:r>
              <a:rPr lang="en-US" sz="2800" dirty="0"/>
              <a:t>unexpected accidents for autonomous </a:t>
            </a:r>
            <a:r>
              <a:rPr lang="en-US" sz="2800" dirty="0" smtClean="0"/>
              <a:t>vehicles</a:t>
            </a:r>
            <a:endParaRPr lang="en-US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/>
              <a:t>Teaching </a:t>
            </a:r>
            <a:r>
              <a:rPr lang="en-US" sz="2800" dirty="0"/>
              <a:t>robots </a:t>
            </a:r>
            <a:r>
              <a:rPr lang="en-US" sz="2800" dirty="0" smtClean="0"/>
              <a:t>to </a:t>
            </a:r>
            <a:r>
              <a:rPr lang="en-US" sz="2800" dirty="0"/>
              <a:t>handle </a:t>
            </a:r>
            <a:r>
              <a:rPr lang="en-US" sz="2800" dirty="0" smtClean="0"/>
              <a:t>fluids</a:t>
            </a:r>
            <a:endParaRPr lang="en-US" sz="2800" dirty="0"/>
          </a:p>
          <a:p>
            <a:r>
              <a:rPr lang="en-US" sz="2800" dirty="0" smtClean="0"/>
              <a:t>Learning </a:t>
            </a:r>
            <a:r>
              <a:rPr lang="en-US" sz="2800" dirty="0"/>
              <a:t>real-world physical parameters through sparse examples for design </a:t>
            </a:r>
            <a:r>
              <a:rPr lang="en-US" sz="2800" dirty="0" smtClean="0"/>
              <a:t>of robots</a:t>
            </a:r>
            <a:endParaRPr lang="en-US" sz="2800" dirty="0"/>
          </a:p>
          <a:p>
            <a:pPr lvl="1">
              <a:spcBef>
                <a:spcPts val="600"/>
              </a:spcBef>
            </a:pPr>
            <a:r>
              <a:rPr lang="en-US" sz="2400" dirty="0" smtClean="0"/>
              <a:t>e.g</a:t>
            </a:r>
            <a:r>
              <a:rPr lang="en-US" sz="2400" dirty="0"/>
              <a:t>. soft robot, medical robots, etc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811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62470"/>
            <a:ext cx="8001000" cy="838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Converging of AR, VR, and Autonomy (including Machine Perception)</a:t>
            </a:r>
            <a:endParaRPr lang="en-US" sz="3200" dirty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532" y="914416"/>
            <a:ext cx="9063567" cy="4419600"/>
          </a:xfrm>
        </p:spPr>
        <p:txBody>
          <a:bodyPr/>
          <a:lstStyle/>
          <a:p>
            <a:endParaRPr lang="en-US" sz="2800" dirty="0" smtClean="0"/>
          </a:p>
          <a:p>
            <a:pPr>
              <a:spcAft>
                <a:spcPts val="600"/>
              </a:spcAft>
            </a:pPr>
            <a:r>
              <a:rPr lang="en-US" sz="2600" dirty="0" smtClean="0"/>
              <a:t>Capture input/data from physical world to refine, improve, and validate AR/VR systems</a:t>
            </a:r>
          </a:p>
          <a:p>
            <a:pPr>
              <a:spcAft>
                <a:spcPts val="600"/>
              </a:spcAft>
            </a:pPr>
            <a:r>
              <a:rPr lang="en-US" sz="2600" dirty="0" smtClean="0"/>
              <a:t>Humans interact with data-driven &amp; validated AR/VR system, thereby providing data to further train the human-centric AR/VR systems</a:t>
            </a:r>
          </a:p>
          <a:p>
            <a:pPr>
              <a:spcAft>
                <a:spcPts val="600"/>
              </a:spcAft>
            </a:pPr>
            <a:r>
              <a:rPr lang="en-US" sz="2600" dirty="0" smtClean="0"/>
              <a:t>Use immersive, adaptive, smart AR/VR systems with human-in-the-loop to capture more cognitive, behavioral and other data for training and designing autonomous systems (e.g. vehicles, surgical systems, </a:t>
            </a:r>
            <a:r>
              <a:rPr lang="en-US" sz="2600" dirty="0" err="1" smtClean="0"/>
              <a:t>etc</a:t>
            </a:r>
            <a:r>
              <a:rPr lang="en-US" sz="26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sz="2600" i="1" dirty="0" smtClean="0"/>
              <a:t>Smart</a:t>
            </a:r>
            <a:r>
              <a:rPr lang="en-US" sz="2600" dirty="0" smtClean="0"/>
              <a:t> AR/VR systems that adapt and learn are the ultimate human-centric intelligent autonomous systems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106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5" y="436683"/>
            <a:ext cx="7534824" cy="750887"/>
          </a:xfrm>
        </p:spPr>
        <p:txBody>
          <a:bodyPr/>
          <a:lstStyle/>
          <a:p>
            <a:r>
              <a:rPr lang="en-US" dirty="0" smtClean="0"/>
              <a:t>Simulating Crowd Behavior by Learning </a:t>
            </a:r>
            <a:r>
              <a:rPr lang="en-US" smtClean="0"/>
              <a:t>via Video Example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0" y="3091060"/>
            <a:ext cx="9189812" cy="2609651"/>
            <a:chOff x="-76200" y="1809949"/>
            <a:chExt cx="9189812" cy="260965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6200" y="1809949"/>
              <a:ext cx="9189812" cy="2609651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4495800" y="2011363"/>
              <a:ext cx="2971800" cy="1933059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Behavior Adaptation</a:t>
              </a:r>
              <a:endParaRPr lang="en-US" sz="20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196788" y="2011363"/>
              <a:ext cx="2384612" cy="193305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Data-driven Pedestrian Dynamics</a:t>
              </a:r>
              <a:endParaRPr lang="en-US" sz="2000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28479"/>
            <a:ext cx="1494842" cy="94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224416"/>
            <a:ext cx="1447800" cy="952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562058" y="1755664"/>
            <a:ext cx="2093165" cy="1422149"/>
            <a:chOff x="5562058" y="1755664"/>
            <a:chExt cx="2093165" cy="142214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2230842"/>
              <a:ext cx="1440056" cy="9469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058" y="1755664"/>
              <a:ext cx="420982" cy="522959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6800267" y="2184201"/>
              <a:ext cx="854956" cy="992278"/>
              <a:chOff x="6680463" y="3612465"/>
              <a:chExt cx="1577712" cy="1831122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4471" y="4179500"/>
                <a:ext cx="1413704" cy="126408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0463" y="3612465"/>
                <a:ext cx="1110987" cy="132097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5" name="Rounded Rectangle 24"/>
          <p:cNvSpPr/>
          <p:nvPr/>
        </p:nvSpPr>
        <p:spPr>
          <a:xfrm>
            <a:off x="0" y="3176478"/>
            <a:ext cx="4495800" cy="2233721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21"/>
    </mc:Choice>
    <mc:Fallback xmlns="">
      <p:transition spd="slow" advTm="17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169" y="509838"/>
            <a:ext cx="6618073" cy="750887"/>
          </a:xfrm>
        </p:spPr>
        <p:txBody>
          <a:bodyPr/>
          <a:lstStyle/>
          <a:p>
            <a:r>
              <a:rPr lang="en-US" dirty="0" smtClean="0"/>
              <a:t>Example Demo</a:t>
            </a:r>
            <a:endParaRPr lang="en-US" dirty="0"/>
          </a:p>
        </p:txBody>
      </p:sp>
      <p:pic>
        <p:nvPicPr>
          <p:cNvPr id="5" name="Train St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675" y="1676400"/>
            <a:ext cx="7993063" cy="4495800"/>
          </a:xfrm>
        </p:spPr>
      </p:pic>
      <p:sp>
        <p:nvSpPr>
          <p:cNvPr id="4" name="Rectangle 3"/>
          <p:cNvSpPr/>
          <p:nvPr/>
        </p:nvSpPr>
        <p:spPr>
          <a:xfrm>
            <a:off x="1761067" y="6155267"/>
            <a:ext cx="533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000" dirty="0">
                <a:solidFill>
                  <a:srgbClr val="FF0000"/>
                </a:solidFill>
              </a:rPr>
              <a:t>[Kim et al. IEEE VR 2016]</a:t>
            </a:r>
          </a:p>
        </p:txBody>
      </p:sp>
    </p:spTree>
    <p:extLst>
      <p:ext uri="{BB962C8B-B14F-4D97-AF65-F5344CB8AC3E}">
        <p14:creationId xmlns:p14="http://schemas.microsoft.com/office/powerpoint/2010/main" val="164375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93"/>
    </mc:Choice>
    <mc:Fallback xmlns="">
      <p:transition spd="slow" advTm="16493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auseEvt time="1058" objId="5"/>
        <p14:seekEvt time="1058" objId="5" seek="36513"/>
        <p14:seekEvt time="2177" objId="5" seek="33153"/>
        <p14:resumeEvt time="3266" objId="5"/>
        <p14:stopEvt time="14927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169" y="526772"/>
            <a:ext cx="6618073" cy="750887"/>
          </a:xfrm>
        </p:spPr>
        <p:txBody>
          <a:bodyPr/>
          <a:lstStyle/>
          <a:p>
            <a:r>
              <a:rPr lang="en-US" dirty="0" smtClean="0"/>
              <a:t>Example Demo</a:t>
            </a:r>
            <a:endParaRPr lang="en-US" dirty="0"/>
          </a:p>
        </p:txBody>
      </p:sp>
      <p:pic>
        <p:nvPicPr>
          <p:cNvPr id="5" name="Crossing Explo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675" y="1676400"/>
            <a:ext cx="7993063" cy="4495800"/>
          </a:xfrm>
        </p:spPr>
      </p:pic>
      <p:sp>
        <p:nvSpPr>
          <p:cNvPr id="3" name="Rectangle 2"/>
          <p:cNvSpPr/>
          <p:nvPr/>
        </p:nvSpPr>
        <p:spPr>
          <a:xfrm>
            <a:off x="1761067" y="6172200"/>
            <a:ext cx="533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000" dirty="0">
                <a:solidFill>
                  <a:srgbClr val="FF0000"/>
                </a:solidFill>
              </a:rPr>
              <a:t>[Kim et al. IEEE VR 2016]</a:t>
            </a:r>
          </a:p>
        </p:txBody>
      </p:sp>
    </p:spTree>
    <p:extLst>
      <p:ext uri="{BB962C8B-B14F-4D97-AF65-F5344CB8AC3E}">
        <p14:creationId xmlns:p14="http://schemas.microsoft.com/office/powerpoint/2010/main" val="8255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81"/>
    </mc:Choice>
    <mc:Fallback xmlns="">
      <p:transition spd="slow" advTm="3068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667" objId="5"/>
        <p14:pauseEvt time="13191" objId="5"/>
        <p14:resumeEvt time="15229" objId="5"/>
        <p14:stopEvt time="26283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/>
          <p:cNvSpPr>
            <a:spLocks noGrp="1"/>
          </p:cNvSpPr>
          <p:nvPr>
            <p:ph type="title"/>
          </p:nvPr>
        </p:nvSpPr>
        <p:spPr>
          <a:xfrm>
            <a:off x="604837" y="506413"/>
            <a:ext cx="8319029" cy="838200"/>
          </a:xfrm>
        </p:spPr>
        <p:txBody>
          <a:bodyPr/>
          <a:lstStyle/>
          <a:p>
            <a:r>
              <a:rPr lang="en-US" altLang="en-US" sz="4000" smtClean="0">
                <a:ea typeface="ＭＳ Ｐゴシック" charset="-128"/>
              </a:rPr>
              <a:t>Data-Driven Traffic Simulation</a:t>
            </a:r>
            <a:endParaRPr lang="en-US" altLang="en-US" sz="4000" dirty="0">
              <a:ea typeface="ＭＳ Ｐゴシック" charset="-128"/>
            </a:endParaRPr>
          </a:p>
        </p:txBody>
      </p:sp>
      <p:pic>
        <p:nvPicPr>
          <p:cNvPr id="201730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133" y="1761068"/>
            <a:ext cx="8703734" cy="3691466"/>
          </a:xfrm>
        </p:spPr>
      </p:pic>
      <p:sp>
        <p:nvSpPr>
          <p:cNvPr id="2" name="Rectangle 1"/>
          <p:cNvSpPr/>
          <p:nvPr/>
        </p:nvSpPr>
        <p:spPr>
          <a:xfrm>
            <a:off x="1437761" y="5704022"/>
            <a:ext cx="6529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FontTx/>
              <a:buNone/>
              <a:defRPr/>
            </a:pPr>
            <a:r>
              <a:rPr lang="en-US" sz="3200" dirty="0">
                <a:solidFill>
                  <a:srgbClr val="FF0000"/>
                </a:solidFill>
                <a:latin typeface="Tahoma" charset="0"/>
              </a:rPr>
              <a:t>[</a:t>
            </a:r>
            <a:r>
              <a:rPr lang="en-US" sz="3200" dirty="0" err="1">
                <a:solidFill>
                  <a:srgbClr val="FF0000"/>
                </a:solidFill>
                <a:latin typeface="Tahoma" charset="0"/>
              </a:rPr>
              <a:t>Wilkie</a:t>
            </a:r>
            <a:r>
              <a:rPr lang="en-US" sz="3200" dirty="0">
                <a:solidFill>
                  <a:srgbClr val="FF0000"/>
                </a:solidFill>
                <a:latin typeface="Tahoma" charset="0"/>
              </a:rPr>
              <a:t> et al; SIGGRAPH 2013]</a:t>
            </a:r>
          </a:p>
        </p:txBody>
      </p:sp>
    </p:spTree>
    <p:extLst>
      <p:ext uri="{BB962C8B-B14F-4D97-AF65-F5344CB8AC3E}">
        <p14:creationId xmlns:p14="http://schemas.microsoft.com/office/powerpoint/2010/main" val="18820125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141" y="431800"/>
            <a:ext cx="7391400" cy="8382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Demo:  Traffic Reconstruction from Sensor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/>
          <a:lstStyle/>
          <a:p>
            <a:fld id="{38237106-F2ED-405E-BC33-CC3CF426205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8"/>
          <p:cNvPicPr>
            <a:picLocks noGrp="1" noChangeAspect="1"/>
          </p:cNvPicPr>
          <p:nvPr>
            <p:ph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5" b="15385"/>
          <a:stretch>
            <a:fillRect/>
          </a:stretch>
        </p:blipFill>
        <p:spPr bwMode="auto">
          <a:xfrm>
            <a:off x="4599231" y="1544638"/>
            <a:ext cx="4335706" cy="2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>
            <a:hlinkClick r:id="rId4"/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58" y="1544638"/>
            <a:ext cx="4179888" cy="266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33904"/>
            <a:ext cx="9144000" cy="25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Title 1"/>
          <p:cNvSpPr>
            <a:spLocks noGrp="1"/>
          </p:cNvSpPr>
          <p:nvPr>
            <p:ph type="title"/>
          </p:nvPr>
        </p:nvSpPr>
        <p:spPr>
          <a:xfrm>
            <a:off x="39688" y="492125"/>
            <a:ext cx="8934450" cy="750888"/>
          </a:xfrm>
        </p:spPr>
        <p:txBody>
          <a:bodyPr/>
          <a:lstStyle/>
          <a:p>
            <a:pPr>
              <a:defRPr/>
            </a:pPr>
            <a:r>
              <a:rPr lang="en-US" altLang="en-US" sz="4000" dirty="0">
                <a:cs typeface="ＭＳ Ｐゴシック" charset="-128"/>
              </a:rPr>
              <a:t>Proactive Health Monitoring Using Patient Specific Tissue Parameters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147763" y="2030413"/>
            <a:ext cx="2036762" cy="236855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4339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2259013"/>
            <a:ext cx="1746250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147591" y="3707983"/>
            <a:ext cx="2036752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n>
                  <a:solidFill>
                    <a:srgbClr val="CCFFCC"/>
                  </a:solidFill>
                </a:ln>
                <a:ea typeface="ＭＳ Ｐゴシック" charset="0"/>
                <a:cs typeface="ＭＳ Ｐゴシック" charset="0"/>
              </a:rPr>
              <a:t>Tissue Elasticity Estimation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738563" y="2039938"/>
            <a:ext cx="2036762" cy="236855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568392" y="3675900"/>
            <a:ext cx="2389006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n>
                  <a:solidFill>
                    <a:srgbClr val="CCFFCC"/>
                  </a:solidFill>
                </a:ln>
                <a:ea typeface="ＭＳ Ｐゴシック" charset="0"/>
                <a:cs typeface="ＭＳ Ｐゴシック" charset="0"/>
              </a:rPr>
              <a:t>Data Analytics &amp; </a:t>
            </a:r>
          </a:p>
          <a:p>
            <a:pPr algn="ctr">
              <a:defRPr/>
            </a:pPr>
            <a:r>
              <a:rPr lang="en-US" dirty="0">
                <a:ln>
                  <a:solidFill>
                    <a:srgbClr val="CCFFCC"/>
                  </a:solidFill>
                </a:ln>
                <a:ea typeface="ＭＳ Ｐゴシック" charset="0"/>
                <a:cs typeface="ＭＳ Ｐゴシック" charset="0"/>
              </a:rPr>
              <a:t>Predictive Models</a:t>
            </a:r>
          </a:p>
        </p:txBody>
      </p:sp>
      <p:pic>
        <p:nvPicPr>
          <p:cNvPr id="14343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38" y="2259013"/>
            <a:ext cx="190341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6348413" y="2030413"/>
            <a:ext cx="1905000" cy="236855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348697" y="3735750"/>
            <a:ext cx="190454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n>
                  <a:solidFill>
                    <a:srgbClr val="CCFFCC"/>
                  </a:solidFill>
                </a:ln>
                <a:ea typeface="ＭＳ Ｐゴシック" charset="0"/>
                <a:cs typeface="ＭＳ Ｐゴシック" charset="0"/>
              </a:rPr>
              <a:t>Clinical Classifier</a:t>
            </a:r>
          </a:p>
        </p:txBody>
      </p:sp>
      <p:pic>
        <p:nvPicPr>
          <p:cNvPr id="14346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50" y="2255838"/>
            <a:ext cx="1693863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ight Arrow 28"/>
          <p:cNvSpPr/>
          <p:nvPr/>
        </p:nvSpPr>
        <p:spPr>
          <a:xfrm>
            <a:off x="3184525" y="3065463"/>
            <a:ext cx="554038" cy="411162"/>
          </a:xfrm>
          <a:prstGeom prst="rightArrow">
            <a:avLst/>
          </a:prstGeom>
          <a:solidFill>
            <a:srgbClr val="CCFFCC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775325" y="3082925"/>
            <a:ext cx="554038" cy="411163"/>
          </a:xfrm>
          <a:prstGeom prst="rightArrow">
            <a:avLst/>
          </a:prstGeom>
          <a:solidFill>
            <a:srgbClr val="CCFFCC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39688" y="3241675"/>
            <a:ext cx="1112837" cy="152400"/>
          </a:xfrm>
          <a:prstGeom prst="rightArrow">
            <a:avLst/>
          </a:prstGeom>
          <a:solidFill>
            <a:srgbClr val="CCFFCC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350" name="TextBox 31"/>
          <p:cNvSpPr txBox="1">
            <a:spLocks noChangeArrowheads="1"/>
          </p:cNvSpPr>
          <p:nvPr/>
        </p:nvSpPr>
        <p:spPr bwMode="auto">
          <a:xfrm>
            <a:off x="39688" y="2609850"/>
            <a:ext cx="111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en-US" sz="2000">
                <a:latin typeface="Times New Roman" charset="0"/>
                <a:ea typeface="ＭＳ Ｐゴシック" charset="-128"/>
                <a:cs typeface="ＭＳ Ｐゴシック" charset="-128"/>
              </a:rPr>
              <a:t>Medical Images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8253413" y="3255963"/>
            <a:ext cx="985837" cy="176212"/>
          </a:xfrm>
          <a:prstGeom prst="rightArrow">
            <a:avLst/>
          </a:prstGeom>
          <a:solidFill>
            <a:srgbClr val="CCFFCC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352" name="TextBox 33"/>
          <p:cNvSpPr txBox="1">
            <a:spLocks noChangeArrowheads="1"/>
          </p:cNvSpPr>
          <p:nvPr/>
        </p:nvSpPr>
        <p:spPr bwMode="auto">
          <a:xfrm>
            <a:off x="8253413" y="2547938"/>
            <a:ext cx="985837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2000">
                <a:solidFill>
                  <a:srgbClr val="FFFFFF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Cancer 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2000">
                <a:solidFill>
                  <a:srgbClr val="FFFFFF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Grades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2000">
                <a:solidFill>
                  <a:srgbClr val="FFFFFF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+ Stages</a:t>
            </a:r>
          </a:p>
        </p:txBody>
      </p:sp>
      <p:sp>
        <p:nvSpPr>
          <p:cNvPr id="14353" name="TextBox 43"/>
          <p:cNvSpPr txBox="1">
            <a:spLocks noChangeArrowheads="1"/>
          </p:cNvSpPr>
          <p:nvPr/>
        </p:nvSpPr>
        <p:spPr bwMode="auto">
          <a:xfrm>
            <a:off x="2006600" y="4730750"/>
            <a:ext cx="56086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71500" indent="-5715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kumimoji="1" lang="en-US" altLang="en-US" sz="2800">
                <a:latin typeface="Times New Roman" charset="0"/>
                <a:ea typeface="ＭＳ Ｐゴシック" charset="-128"/>
                <a:cs typeface="ＭＳ Ｐゴシック" charset="-128"/>
              </a:rPr>
              <a:t>Cancer  Prognosis &amp; Treatment</a:t>
            </a:r>
          </a:p>
          <a:p>
            <a:pPr>
              <a:spcBef>
                <a:spcPct val="0"/>
              </a:spcBef>
            </a:pPr>
            <a:r>
              <a:rPr kumimoji="1" lang="en-US" altLang="en-US" sz="2800">
                <a:latin typeface="Times New Roman" charset="0"/>
                <a:ea typeface="ＭＳ Ｐゴシック" charset="-128"/>
                <a:cs typeface="ＭＳ Ｐゴシック" charset="-128"/>
              </a:rPr>
              <a:t>Pre-op Planning &amp; Training</a:t>
            </a:r>
          </a:p>
          <a:p>
            <a:pPr>
              <a:spcBef>
                <a:spcPct val="0"/>
              </a:spcBef>
            </a:pPr>
            <a:r>
              <a:rPr kumimoji="1" lang="en-US" altLang="en-US" sz="2800">
                <a:latin typeface="Times New Roman" charset="0"/>
                <a:ea typeface="ＭＳ Ｐゴシック" charset="-128"/>
                <a:cs typeface="ＭＳ Ｐゴシック" charset="-128"/>
              </a:rPr>
              <a:t>Surgical simulators &amp; robots</a:t>
            </a:r>
          </a:p>
        </p:txBody>
      </p:sp>
    </p:spTree>
    <p:extLst>
      <p:ext uri="{BB962C8B-B14F-4D97-AF65-F5344CB8AC3E}">
        <p14:creationId xmlns:p14="http://schemas.microsoft.com/office/powerpoint/2010/main" val="12467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52388"/>
            <a:ext cx="8486775" cy="12858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Patient-Specific Virtual Surgery and</a:t>
            </a:r>
            <a:br>
              <a:rPr lang="en-US" dirty="0" smtClean="0"/>
            </a:br>
            <a:r>
              <a:rPr lang="en-US" dirty="0" smtClean="0"/>
              <a:t>AR Image/Video-Guided Biopsy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8125"/>
            <a:ext cx="9144000" cy="4525963"/>
          </a:xfrm>
        </p:spPr>
        <p:txBody>
          <a:bodyPr/>
          <a:lstStyle/>
          <a:p>
            <a:pPr marL="150019" indent="0" algn="ctr">
              <a:buFontTx/>
              <a:buNone/>
              <a:defRPr/>
            </a:pPr>
            <a:endParaRPr lang="en-US" sz="3713" b="1" i="1" dirty="0"/>
          </a:p>
          <a:p>
            <a:pPr marL="150019" indent="0" algn="ctr">
              <a:buFontTx/>
              <a:buNone/>
              <a:defRPr/>
            </a:pPr>
            <a:endParaRPr lang="en-US" sz="2475" b="1" dirty="0" smtClean="0">
              <a:solidFill>
                <a:srgbClr val="FF0000"/>
              </a:solidFill>
            </a:endParaRPr>
          </a:p>
          <a:p>
            <a:pPr marL="150019" indent="0" algn="ctr">
              <a:buFontTx/>
              <a:buNone/>
              <a:defRPr/>
            </a:pPr>
            <a:endParaRPr lang="en-US" sz="2475" b="1" dirty="0">
              <a:solidFill>
                <a:srgbClr val="FF0000"/>
              </a:solidFill>
            </a:endParaRPr>
          </a:p>
          <a:p>
            <a:pPr marL="150019" indent="0" algn="ctr">
              <a:buFontTx/>
              <a:buNone/>
              <a:defRPr/>
            </a:pPr>
            <a:endParaRPr lang="en-US" sz="2475" b="1" dirty="0" smtClean="0">
              <a:solidFill>
                <a:srgbClr val="FF0000"/>
              </a:solidFill>
            </a:endParaRPr>
          </a:p>
          <a:p>
            <a:pPr marL="150019" indent="0" algn="ctr">
              <a:buFontTx/>
              <a:buNone/>
              <a:defRPr/>
            </a:pPr>
            <a:endParaRPr lang="en-US" sz="2475" b="1" dirty="0">
              <a:solidFill>
                <a:srgbClr val="FF0000"/>
              </a:solidFill>
            </a:endParaRPr>
          </a:p>
          <a:p>
            <a:pPr marL="150019" indent="0" algn="ctr">
              <a:buFontTx/>
              <a:buNone/>
              <a:defRPr/>
            </a:pPr>
            <a:endParaRPr lang="en-US" sz="2475" b="1" dirty="0" smtClean="0">
              <a:solidFill>
                <a:srgbClr val="FF0000"/>
              </a:solidFill>
            </a:endParaRPr>
          </a:p>
          <a:p>
            <a:pPr marL="150019" indent="0" algn="ctr">
              <a:buFontTx/>
              <a:buNone/>
              <a:defRPr/>
            </a:pPr>
            <a:endParaRPr lang="en-US" sz="2475" b="1" dirty="0">
              <a:solidFill>
                <a:srgbClr val="FF0000"/>
              </a:solidFill>
            </a:endParaRPr>
          </a:p>
          <a:p>
            <a:pPr marL="150019" indent="0" algn="ctr">
              <a:buFontTx/>
              <a:buNone/>
              <a:defRPr/>
            </a:pPr>
            <a:endParaRPr lang="en-US" sz="2475" b="1" dirty="0" smtClean="0">
              <a:solidFill>
                <a:srgbClr val="FF0000"/>
              </a:solidFill>
            </a:endParaRPr>
          </a:p>
          <a:p>
            <a:pPr marL="150019" indent="0" algn="ctr">
              <a:buFontTx/>
              <a:buNone/>
              <a:defRPr/>
            </a:pPr>
            <a:endParaRPr lang="en-US" sz="2475" b="1" dirty="0">
              <a:solidFill>
                <a:srgbClr val="FF0000"/>
              </a:solidFill>
            </a:endParaRPr>
          </a:p>
          <a:p>
            <a:pPr marL="150019" indent="0" algn="ctr">
              <a:buFontTx/>
              <a:buNone/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[</a:t>
            </a:r>
            <a:r>
              <a:rPr lang="en-US" sz="2800" b="1" dirty="0">
                <a:solidFill>
                  <a:srgbClr val="FF0000"/>
                </a:solidFill>
              </a:rPr>
              <a:t>Yang &amp; Lin; IEEE </a:t>
            </a:r>
            <a:r>
              <a:rPr lang="en-US" sz="2800" b="1" dirty="0" smtClean="0">
                <a:solidFill>
                  <a:srgbClr val="FF0000"/>
                </a:solidFill>
              </a:rPr>
              <a:t>TVCG; CASA2015, ICRA 2016</a:t>
            </a:r>
          </a:p>
          <a:p>
            <a:pPr marL="150019" indent="0" algn="ctr">
              <a:buFontTx/>
              <a:buNone/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Yang et al. MICCAI 2016]</a:t>
            </a:r>
            <a:endParaRPr lang="en-US" sz="2800" b="1" i="1" dirty="0"/>
          </a:p>
        </p:txBody>
      </p:sp>
      <p:pic>
        <p:nvPicPr>
          <p:cNvPr id="4" name="MatClone201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5200" y="1400174"/>
            <a:ext cx="7655749" cy="430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040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95868" y="554038"/>
            <a:ext cx="8517466" cy="75088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198120">
              <a:defRPr sz="7168"/>
            </a:pPr>
            <a:r>
              <a:rPr sz="4000" b="1" dirty="0"/>
              <a:t>Single-view Image Garment </a:t>
            </a:r>
            <a:r>
              <a:rPr sz="4000" b="1" dirty="0" smtClean="0"/>
              <a:t>Recovery</a:t>
            </a:r>
            <a:r>
              <a:rPr lang="en-US" sz="4000" b="1" dirty="0" smtClean="0"/>
              <a:t>:</a:t>
            </a:r>
            <a:r>
              <a:rPr sz="4000" b="1" dirty="0" smtClean="0"/>
              <a:t> </a:t>
            </a:r>
            <a:endParaRPr sz="4000" b="1" dirty="0"/>
          </a:p>
          <a:p>
            <a:pPr defTabSz="198120">
              <a:defRPr sz="7168"/>
            </a:pPr>
            <a:r>
              <a:rPr sz="4000" b="1" dirty="0"/>
              <a:t>Garment Retargeting</a:t>
            </a:r>
          </a:p>
        </p:txBody>
      </p:sp>
      <p:pic>
        <p:nvPicPr>
          <p:cNvPr id="228" name="SIGASIA2016_result_clip2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82132" y="1964266"/>
            <a:ext cx="7264399" cy="3937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154056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73997" fill="hold"/>
                                        <p:tgtEl>
                                          <p:spTgt spid="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ta2vr" id="{6A0B0D68-4A1A-7D4C-9432-00460AD0C24B}" vid="{C20C7FFE-6E80-8447-87B2-373E620ECFB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data2vr</Template>
  <TotalTime>1427</TotalTime>
  <Words>373</Words>
  <Application>Microsoft Macintosh PowerPoint</Application>
  <PresentationFormat>On-screen Show (4:3)</PresentationFormat>
  <Paragraphs>78</Paragraphs>
  <Slides>12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ＭＳ Ｐゴシック</vt:lpstr>
      <vt:lpstr>Tahoma</vt:lpstr>
      <vt:lpstr>Times</vt:lpstr>
      <vt:lpstr>Times New Roman</vt:lpstr>
      <vt:lpstr>Wingdings</vt:lpstr>
      <vt:lpstr>Arial</vt:lpstr>
      <vt:lpstr>Default Design</vt:lpstr>
      <vt:lpstr>Learning via Simulation for Human-Centric Autonomous Systems</vt:lpstr>
      <vt:lpstr>Simulating Crowd Behavior by Learning via Video Example</vt:lpstr>
      <vt:lpstr>Example Demo</vt:lpstr>
      <vt:lpstr>Example Demo</vt:lpstr>
      <vt:lpstr>Data-Driven Traffic Simulation</vt:lpstr>
      <vt:lpstr>Demo:  Traffic Reconstruction from Sensor Data</vt:lpstr>
      <vt:lpstr>Proactive Health Monitoring Using Patient Specific Tissue Parameters</vt:lpstr>
      <vt:lpstr>Patient-Specific Virtual Surgery and AR Image/Video-Guided Biopsy</vt:lpstr>
      <vt:lpstr>Single-view Image Garment Recovery:  Garment Retargeting</vt:lpstr>
      <vt:lpstr>PowerPoint Presentation</vt:lpstr>
      <vt:lpstr>Grand Challenges</vt:lpstr>
      <vt:lpstr>Converging of AR, VR, and Autonomy (including Machine Perception)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Reconstructing Reality: From Physical World to Virtual Environments</dc:title>
  <dc:creator>Microsoft Office User</dc:creator>
  <cp:lastModifiedBy>Microsoft Office User</cp:lastModifiedBy>
  <cp:revision>78</cp:revision>
  <dcterms:created xsi:type="dcterms:W3CDTF">2016-10-18T08:44:19Z</dcterms:created>
  <dcterms:modified xsi:type="dcterms:W3CDTF">2016-12-10T02:58:27Z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882413659</vt:i4>
  </property>
  <property fmtid="{D5CDD505-2E9C-101B-9397-08002B2CF9AE}" pid="3" name="_EmailSubject">
    <vt:lpwstr>augustin brief</vt:lpwstr>
  </property>
  <property fmtid="{D5CDD505-2E9C-101B-9397-08002B2CF9AE}" pid="4" name="_AuthorEmail">
    <vt:lpwstr>craley@snap.org</vt:lpwstr>
  </property>
  <property fmtid="{D5CDD505-2E9C-101B-9397-08002B2CF9AE}" pid="5" name="_AuthorEmailDisplayName">
    <vt:lpwstr>craley(contr-ipto)</vt:lpwstr>
  </property>
  <property fmtid="{D5CDD505-2E9C-101B-9397-08002B2CF9AE}" pid="6" name="_ReviewingToolsShownOnce">
    <vt:lpwstr/>
  </property>
</Properties>
</file>